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5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3E5AD-2875-F641-B838-7931EEAE21E4}" v="3" dt="2024-01-22T14:26:05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59"/>
    <p:restoredTop sz="95884"/>
  </p:normalViewPr>
  <p:slideViewPr>
    <p:cSldViewPr snapToGrid="0" snapToObjects="1">
      <p:cViewPr varScale="1">
        <p:scale>
          <a:sx n="109" d="100"/>
          <a:sy n="109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F22E2-789D-4948-8C05-B893EC789828}" type="datetimeFigureOut">
              <a:rPr lang="en-BE" smtClean="0"/>
              <a:t>22/01/2024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D6DCF-422C-D54E-AC3A-CEC443223F7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9818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EC62-D6D3-5E46-AE46-C96EB48A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37906-28D0-9147-8E16-43D404465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4902-B5B1-4B41-873A-85A93851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03D19-9021-C14F-8123-551D1D87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F019C-81DF-D344-AA81-7534C3C3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EB32-8D10-3140-849F-3F707534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AEE0A-E355-C64D-93F3-51F531B7C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C11CA-19DD-D943-B703-9C085447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A4C26-B3CD-9747-B22D-09668F1E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B230-0961-694E-B738-C964A8FB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5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AAA04-3851-7F47-BFDB-B47DB9948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6F598-AE4A-B940-AAB3-AE9B1E0F7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DE816-8167-A947-A274-DE47BB0F8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968B0-71F7-254D-B129-CCD1DE79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ED35B-C336-2448-993B-8CA3D823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9361-BFDF-3845-B6AD-44C6395C6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7C80C-7551-8F4F-8393-25BC35DC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0694-A591-D44B-836B-BCEBDC9E1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6BC96-7042-174E-8949-B2BFE792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CE403-B8B8-A349-97DF-8A984F5A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2D05-8A32-D84E-B421-9601C21B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31245-2329-4344-B4BE-4F4C870A5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D877D-A91B-4647-88A2-416738F8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D296F-E0DF-8B47-A362-64C56C3C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3484-5103-A343-A103-9739E8CE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1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880E-07F1-7D44-8499-15795270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124A-2754-8549-85AE-E499CFE36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620D1-384A-CA4F-8F2D-9877AE226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0B488-DA22-6849-92F9-FE0A759F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4F726-71B7-FB47-BE11-953CA706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23892-CC6F-0A40-B757-4FABDB67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1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ADED7-C9A9-F449-A222-682FB9BF9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D1C0B-6E56-D14E-A651-45DE4A6F5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C0F0CC-5AB0-014E-9FC8-1262D5A1F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0F9DD6-0B67-D743-92BC-62ED8C3CA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6C287-E378-BA41-81AE-9733B0047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9439C-F305-4B4F-9F18-E5BC3D36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E7716-02E1-EE4D-AE0D-1BA4CE17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4251C-0445-A449-BECE-31AE51FC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2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2B0B-DD50-F341-8E4F-709AE1C7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5AA80-000B-8F4C-951C-F84BE991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8BDD0-1FF3-DE4F-850D-85BB92E36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D24E6-806C-FB4A-8DC6-49CBDF23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5812A-DAE5-4544-95C1-4212A9D3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76252-1269-3742-BFC7-E9394A33C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73A3B-B1CB-FB4A-B398-A45F2F9D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2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5992-3486-8F4E-B839-8538AA11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CC56F-400F-6540-A110-8DF110F27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392C2-1E63-0B49-9669-9FB6B4BCC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D7159-80D1-3E49-9DC4-20C999BA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B6168-942C-F749-BD3B-A0950948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54692-7E0D-B94C-9DD8-7E4F5936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7BC36-A0DD-9A42-8401-B74264E74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EE769-F4C5-6B45-B55A-9B523BDBF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13419-9DC5-0E4B-8E91-10918F07A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0AF8D-AFAA-FF49-8595-753A429D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89BB6-336C-AD4A-99EF-6765A1CF9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65163-B007-884F-A00F-8EDE9DFD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88E2D-75CE-DC42-AE7B-9F0A93E4E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BC9C-E4B7-474F-9E0A-40D0A54B2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8CB2-0E08-374B-B61B-6B5111796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8AAB0-D5B3-9749-93C7-27D30445E3F6}" type="datetimeFigureOut">
              <a:rPr lang="en-US" smtClean="0"/>
              <a:t>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76AD1-143F-D640-A378-9EDFF63CD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CDFE0-C680-E041-AEE2-DD065727D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8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worldkidneyday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299A49B-53E6-4F05-0357-EFDC7805F8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874455" y="2283145"/>
            <a:ext cx="5819088" cy="32318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2386E55-B38B-81C7-C6C0-0D64FE7113AC}"/>
              </a:ext>
            </a:extLst>
          </p:cNvPr>
          <p:cNvSpPr/>
          <p:nvPr/>
        </p:nvSpPr>
        <p:spPr>
          <a:xfrm rot="21430652">
            <a:off x="7776346" y="2485413"/>
            <a:ext cx="1291429" cy="3540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D59901-7638-F66E-CF16-4922A0FEBF20}"/>
              </a:ext>
            </a:extLst>
          </p:cNvPr>
          <p:cNvSpPr/>
          <p:nvPr/>
        </p:nvSpPr>
        <p:spPr>
          <a:xfrm>
            <a:off x="6233680" y="2453832"/>
            <a:ext cx="5459863" cy="278165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600"/>
              </a:spcAft>
              <a:buClr>
                <a:srgbClr val="2A5CAE"/>
              </a:buClr>
              <a:defRPr/>
            </a:pPr>
            <a:r>
              <a:rPr lang="en-US" sz="2000" b="1" dirty="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            COMO  </a:t>
            </a:r>
            <a:r>
              <a:rPr lang="en-US" sz="1500" b="1" dirty="0">
                <a:solidFill>
                  <a:srgbClr val="FFCD1D"/>
                </a:solidFill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INVOLUCRARSE</a:t>
            </a:r>
            <a:r>
              <a:rPr lang="en-US" sz="2000" b="1" dirty="0">
                <a:solidFill>
                  <a:srgbClr val="FFCD1D"/>
                </a:solidFill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  </a:t>
            </a:r>
            <a:endParaRPr lang="en-US" sz="2000" dirty="0">
              <a:solidFill>
                <a:srgbClr val="FFCD1D"/>
              </a:solidFill>
              <a:latin typeface="Calibri" panose="020F0502020204030204" pitchFamily="34" charset="0"/>
              <a:ea typeface="+mn-lt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Crear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una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actividad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del 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DIA MUNDIAL DEL RIÑON</a:t>
            </a:r>
            <a:endParaRPr lang="en-US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Sigue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e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interactua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con 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WKD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en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Redes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Sociales</a:t>
            </a:r>
            <a:endParaRPr lang="en-US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Subscríbete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al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Boletin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Informativo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de  WKD 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 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Comparte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tu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Historia de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Salud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Renal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Conviertete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en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un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Campeón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del WKD 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 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Comparte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el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mensaje</a:t>
            </a:r>
            <a:r>
              <a:rPr lang="en-US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para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incrementar</a:t>
            </a:r>
            <a:r>
              <a:rPr lang="en-US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la </a:t>
            </a:r>
            <a:r>
              <a:rPr lang="en-US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conciencia</a:t>
            </a:r>
            <a:endParaRPr lang="en-US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Visita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sitio del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WKD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www.worldkidneyday.org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Rectangle: Rounded Corners 83">
            <a:extLst>
              <a:ext uri="{FF2B5EF4-FFF2-40B4-BE49-F238E27FC236}">
                <a16:creationId xmlns:a16="http://schemas.microsoft.com/office/drawing/2014/main" id="{862C69D9-43BF-EF7C-3CB5-111459FB3ADE}"/>
              </a:ext>
            </a:extLst>
          </p:cNvPr>
          <p:cNvSpPr/>
          <p:nvPr/>
        </p:nvSpPr>
        <p:spPr>
          <a:xfrm>
            <a:off x="371475" y="1056769"/>
            <a:ext cx="11322068" cy="1044352"/>
          </a:xfrm>
          <a:prstGeom prst="roundRect">
            <a:avLst>
              <a:gd name="adj" fmla="val 7219"/>
            </a:avLst>
          </a:prstGeom>
          <a:solidFill>
            <a:srgbClr val="E83C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3DA8AA"/>
              </a:buClr>
              <a:defRPr/>
            </a:pP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7D1807-A6E5-D63E-9F43-4412FE2AF38E}"/>
              </a:ext>
            </a:extLst>
          </p:cNvPr>
          <p:cNvSpPr/>
          <p:nvPr/>
        </p:nvSpPr>
        <p:spPr>
          <a:xfrm>
            <a:off x="541191" y="1068980"/>
            <a:ext cx="10982636" cy="10002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E7055"/>
              </a:buClr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</a:rPr>
              <a:t>El Día Mundial del </a:t>
            </a:r>
            <a:r>
              <a:rPr lang="en-US" b="1" dirty="0" err="1">
                <a:solidFill>
                  <a:schemeClr val="bg1"/>
                </a:solidFill>
                <a:latin typeface="+mj-lt"/>
              </a:rPr>
              <a:t>Riñón</a:t>
            </a:r>
            <a:r>
              <a:rPr lang="en-US" b="1" dirty="0">
                <a:solidFill>
                  <a:schemeClr val="bg1"/>
                </a:solidFill>
                <a:latin typeface="+mj-lt"/>
              </a:rPr>
              <a:t> (WKD) es </a:t>
            </a:r>
            <a:r>
              <a:rPr lang="en-US" b="1" dirty="0" err="1">
                <a:solidFill>
                  <a:schemeClr val="bg1"/>
                </a:solidFill>
                <a:latin typeface="+mj-lt"/>
              </a:rPr>
              <a:t>una</a:t>
            </a:r>
            <a:r>
              <a:rPr lang="en-US" b="1" dirty="0">
                <a:solidFill>
                  <a:schemeClr val="bg1"/>
                </a:solidFill>
                <a:latin typeface="+mj-lt"/>
              </a:rPr>
              <a:t> campana global </a:t>
            </a:r>
            <a:r>
              <a:rPr lang="en-US" b="1" dirty="0" err="1">
                <a:solidFill>
                  <a:schemeClr val="bg1"/>
                </a:solidFill>
                <a:latin typeface="+mj-lt"/>
              </a:rPr>
              <a:t>cuyo</a:t>
            </a:r>
            <a:r>
              <a:rPr lang="en-US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+mj-lt"/>
              </a:rPr>
              <a:t>objetivo</a:t>
            </a:r>
            <a:r>
              <a:rPr lang="en-US" b="1" dirty="0">
                <a:solidFill>
                  <a:schemeClr val="bg1"/>
                </a:solidFill>
                <a:latin typeface="+mj-lt"/>
              </a:rPr>
              <a:t> es:</a:t>
            </a:r>
            <a:endParaRPr lang="en-US" dirty="0">
              <a:solidFill>
                <a:schemeClr val="bg1"/>
              </a:solidFill>
              <a:latin typeface="+mj-lt"/>
            </a:endParaRPr>
          </a:p>
          <a:p>
            <a:pPr marL="361950" indent="-2286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Elevar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la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conciencia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sobre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la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importancia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los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riñones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en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la to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salud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global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y</a:t>
            </a:r>
            <a:r>
              <a:rPr lang="en-US" dirty="0">
                <a:solidFill>
                  <a:schemeClr val="bg1"/>
                </a:solidFill>
              </a:rPr>
              <a:t> </a:t>
            </a:r>
            <a:endParaRPr lang="en-US" dirty="0">
              <a:solidFill>
                <a:schemeClr val="bg1"/>
              </a:solidFill>
              <a:latin typeface="+mn-lt"/>
              <a:ea typeface="Calibri"/>
              <a:cs typeface="Calibri"/>
            </a:endParaRPr>
          </a:p>
          <a:p>
            <a:pPr marL="361950" indent="-228600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Reducir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la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frecuencia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y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el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impacto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de la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enfermedad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renal 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y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los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problemas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salud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+mn-lt"/>
              </a:rPr>
              <a:t>asociados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globalmente</a:t>
            </a:r>
            <a:endParaRPr lang="en-US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4DB72D94-2DDE-7626-15DC-9406B010C05B}"/>
              </a:ext>
            </a:extLst>
          </p:cNvPr>
          <p:cNvSpPr/>
          <p:nvPr/>
        </p:nvSpPr>
        <p:spPr>
          <a:xfrm>
            <a:off x="371475" y="2283146"/>
            <a:ext cx="5329238" cy="3231830"/>
          </a:xfrm>
          <a:prstGeom prst="roundRect">
            <a:avLst>
              <a:gd name="adj" fmla="val 10067"/>
            </a:avLst>
          </a:prstGeom>
          <a:solidFill>
            <a:srgbClr val="5AB35E"/>
          </a:solidFill>
          <a:ln w="6350">
            <a:solidFill>
              <a:schemeClr val="bg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E7055"/>
              </a:buClr>
              <a:defRPr/>
            </a:pPr>
            <a:endParaRPr lang="en-US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B593E4-C38C-C8C2-AA7B-8A4FBA7F01F4}"/>
              </a:ext>
            </a:extLst>
          </p:cNvPr>
          <p:cNvSpPr/>
          <p:nvPr/>
        </p:nvSpPr>
        <p:spPr>
          <a:xfrm rot="21430652">
            <a:off x="548273" y="2513080"/>
            <a:ext cx="1430608" cy="3229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35C8FA-D4A6-8789-F389-BFC4A77FFD4B}"/>
              </a:ext>
            </a:extLst>
          </p:cNvPr>
          <p:cNvSpPr/>
          <p:nvPr/>
        </p:nvSpPr>
        <p:spPr>
          <a:xfrm>
            <a:off x="600764" y="2473319"/>
            <a:ext cx="1385200" cy="425925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>
              <a:buClr>
                <a:srgbClr val="3DA8AA"/>
              </a:buClr>
              <a:defRPr/>
            </a:pPr>
            <a:r>
              <a:rPr lang="en-US" sz="2000" b="1" dirty="0">
                <a:solidFill>
                  <a:srgbClr val="5AB35E"/>
                </a:solidFill>
              </a:rPr>
              <a:t>WKD 2024</a:t>
            </a:r>
            <a:endParaRPr lang="en-US" sz="2000" b="1" dirty="0">
              <a:solidFill>
                <a:srgbClr val="5AB35E"/>
              </a:solidFill>
              <a:cs typeface="Calibri"/>
            </a:endParaRPr>
          </a:p>
        </p:txBody>
      </p:sp>
      <p:sp>
        <p:nvSpPr>
          <p:cNvPr id="11" name="Rectangle 91">
            <a:extLst>
              <a:ext uri="{FF2B5EF4-FFF2-40B4-BE49-F238E27FC236}">
                <a16:creationId xmlns:a16="http://schemas.microsoft.com/office/drawing/2014/main" id="{5B148D73-13B5-FB80-3ACC-E7FFABCE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18" y="2917076"/>
            <a:ext cx="5257799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185738" indent="-1349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6700" indent="-215900" eaLnBrk="1" hangingPunct="1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Celebrado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14 de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marzo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2024</a:t>
            </a:r>
          </a:p>
          <a:p>
            <a:pPr marL="266700" indent="-215900" eaLnBrk="1" hangingPunct="1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Bajo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“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Salud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Renal para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Todos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Avanzar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acceso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equitativo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 la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atención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 a la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prescripción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medicación</a:t>
            </a:r>
            <a:r>
              <a:rPr lang="en-US" b="1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óptima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” </a:t>
            </a:r>
          </a:p>
          <a:p>
            <a:pPr marL="266700" indent="-215900" eaLnBrk="1" hangingPunct="1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Asegurar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acceso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equitativo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al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cuidado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la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salud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 a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los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tratamientos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apropiados</a:t>
            </a:r>
            <a:r>
              <a:rPr lang="en-US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para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quienes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viven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con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enfermedad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renal, para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mejorar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calidad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vida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retrasar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la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progresión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la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enfermedad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E0A364-B28F-04E3-E203-88B01957A875}"/>
              </a:ext>
            </a:extLst>
          </p:cNvPr>
          <p:cNvSpPr txBox="1"/>
          <p:nvPr/>
        </p:nvSpPr>
        <p:spPr>
          <a:xfrm>
            <a:off x="371475" y="289969"/>
            <a:ext cx="106740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LID4096" sz="3200" b="1" dirty="0">
                <a:solidFill>
                  <a:srgbClr val="2F657C"/>
                </a:solidFill>
                <a:cs typeface="Calibri" panose="020F0502020204030204" pitchFamily="34" charset="0"/>
              </a:rPr>
              <a:t>DIA MUNDIAL DEL RIÑÓN 2024 – </a:t>
            </a:r>
            <a:r>
              <a:rPr lang="en-US" altLang="LID4096" sz="3200" b="1" dirty="0" err="1">
                <a:solidFill>
                  <a:srgbClr val="2F657C"/>
                </a:solidFill>
                <a:cs typeface="Calibri" panose="020F0502020204030204" pitchFamily="34" charset="0"/>
              </a:rPr>
              <a:t>Salud</a:t>
            </a:r>
            <a:r>
              <a:rPr lang="en-US" altLang="LID4096" sz="3200" b="1" dirty="0">
                <a:solidFill>
                  <a:srgbClr val="2F657C"/>
                </a:solidFill>
                <a:cs typeface="Calibri" panose="020F0502020204030204" pitchFamily="34" charset="0"/>
              </a:rPr>
              <a:t> renal para </a:t>
            </a:r>
            <a:r>
              <a:rPr lang="en-US" altLang="LID4096" sz="3200" b="1" dirty="0" err="1">
                <a:solidFill>
                  <a:srgbClr val="2F657C"/>
                </a:solidFill>
                <a:cs typeface="Calibri" panose="020F0502020204030204" pitchFamily="34" charset="0"/>
              </a:rPr>
              <a:t>todos</a:t>
            </a:r>
            <a:endParaRPr lang="en-BE" sz="3200" b="1" dirty="0">
              <a:solidFill>
                <a:srgbClr val="2F65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74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EFDB3CC569C4C8709EF2E2FCD4DD1" ma:contentTypeVersion="22" ma:contentTypeDescription="Create a new document." ma:contentTypeScope="" ma:versionID="42824c4117f7fea1ad09fdd8a73b81a7">
  <xsd:schema xmlns:xsd="http://www.w3.org/2001/XMLSchema" xmlns:xs="http://www.w3.org/2001/XMLSchema" xmlns:p="http://schemas.microsoft.com/office/2006/metadata/properties" xmlns:ns1="http://schemas.microsoft.com/sharepoint/v3" xmlns:ns2="5bb30524-c5cc-4ab6-b3e3-7acb34e1d48a" xmlns:ns3="8d39dae6-3a04-4f8f-91ef-910acbbf4883" xmlns:ns4="http://schemas.microsoft.com/sharepoint/v3/fields" targetNamespace="http://schemas.microsoft.com/office/2006/metadata/properties" ma:root="true" ma:fieldsID="a7d4f926a14738ae77fac46e339fd201" ns1:_="" ns2:_="" ns3:_="" ns4:_="">
    <xsd:import namespace="http://schemas.microsoft.com/sharepoint/v3"/>
    <xsd:import namespace="5bb30524-c5cc-4ab6-b3e3-7acb34e1d48a"/>
    <xsd:import namespace="8d39dae6-3a04-4f8f-91ef-910acbbf488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4:_Format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0524-c5cc-4ab6-b3e3-7acb34e1d4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33f1b091-0422-4f9c-b31b-6eb16863af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9dae6-3a04-4f8f-91ef-910acbbf4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7f5380c-2a5e-41a0-9e8f-614032ea020b}" ma:internalName="TaxCatchAll" ma:showField="CatchAllData" ma:web="8d39dae6-3a04-4f8f-91ef-910acbbf48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27" nillable="true" ma:displayName="Format" ma:description="Media-type, file format or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5bb30524-c5cc-4ab6-b3e3-7acb34e1d48a">
      <Terms xmlns="http://schemas.microsoft.com/office/infopath/2007/PartnerControls"/>
    </lcf76f155ced4ddcb4097134ff3c332f>
    <_Format xmlns="http://schemas.microsoft.com/sharepoint/v3/fields" xsi:nil="true"/>
    <TaxCatchAll xmlns="8d39dae6-3a04-4f8f-91ef-910acbbf4883" xsi:nil="true"/>
    <Status xmlns="5bb30524-c5cc-4ab6-b3e3-7acb34e1d48a" xsi:nil="true"/>
  </documentManagement>
</p:properties>
</file>

<file path=customXml/itemProps1.xml><?xml version="1.0" encoding="utf-8"?>
<ds:datastoreItem xmlns:ds="http://schemas.openxmlformats.org/officeDocument/2006/customXml" ds:itemID="{F5CBC5D1-4BDB-474D-B173-00BF490D9B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3EBC3C-B11C-4799-841D-03BE6F85DF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b30524-c5cc-4ab6-b3e3-7acb34e1d48a"/>
    <ds:schemaRef ds:uri="8d39dae6-3a04-4f8f-91ef-910acbbf488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DA29FD-CD51-4715-9C55-605CBF8F3E8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5bb30524-c5cc-4ab6-b3e3-7acb34e1d48a"/>
    <ds:schemaRef ds:uri="http://schemas.microsoft.com/sharepoint/v3/fields"/>
    <ds:schemaRef ds:uri="8d39dae6-3a04-4f8f-91ef-910acbbf48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182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Hastwell</dc:creator>
  <cp:lastModifiedBy>Alice Poidevin</cp:lastModifiedBy>
  <cp:revision>5</cp:revision>
  <dcterms:created xsi:type="dcterms:W3CDTF">2023-08-25T12:03:05Z</dcterms:created>
  <dcterms:modified xsi:type="dcterms:W3CDTF">2024-01-22T14:26:08Z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0x010100952EFDB3CC569C4C8709EF2E2FCD4DD1</vt:lpwstr>
  </property>
  <property fmtid="{D5CDD505-2E9C-101B-9397-08002B2CF9AE}" pid="3" name="MediaServiceImageTags">
    <vt:lpwstr/>
  </property>
</Properties>
</file>